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jpg"/><Relationship Id="rId10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2011680"/>
            <a:ext cx="1097280" cy="73152"/>
          </a:xfrm>
          <a:prstGeom prst="rect">
            <a:avLst/>
          </a:prstGeom>
          <a:solidFill>
            <a:srgbClr val="C47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C4782A"/>
                </a:solidFill>
                <a:latin typeface="Arial"/>
              </a:rPr>
              <a:t>M/S BALTEJ INFRA LLP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860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E8E2D6"/>
                </a:solidFill>
                <a:latin typeface="Arial"/>
              </a:rPr>
              <a:t>COMPANY DOSSIER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9AA3AD"/>
                </a:solidFill>
                <a:latin typeface="Arial"/>
              </a:rPr>
              <a:t>Highway construction · Turnkey contracting · Civil engineering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94360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9AA3AD"/>
                </a:solidFill>
                <a:latin typeface="Arial"/>
              </a:rPr>
              <a:t>Brief overview  ·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WHO WE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Engineering excellence from</a:t>
            </a:r>
          </a:p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Jaipur to the Himalayas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92608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Baltej Infra LLP delivers turnkey civil and highway packages across northern and expanding Indian corridors.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Based in Panchkula (Corporate) with multi-state project delivery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Focus: highways, hydro-power civil works, structural &amp; general contracting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Clients include NHAI, SJVN, NHLML, AAI, East Central Railway, and leading EPC firms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Core capabilities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1168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8E2D6"/>
                </a:solidFill>
                <a:latin typeface="Arial"/>
              </a:rPr>
              <a:t>01  TURNKEY CONTRACTS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33172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End-to-end execution from design through delivery.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718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8E2D6"/>
                </a:solidFill>
                <a:latin typeface="Arial"/>
              </a:rPr>
              <a:t>02  HIGHWAY CONSTRUCTION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2918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Mountain terrain, O&amp;M, restoration, and corridor works.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8E2D6"/>
                </a:solidFill>
                <a:latin typeface="Arial"/>
              </a:rPr>
              <a:t>03  IN-HOUSE ENGINEERING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251959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Geotechnical and structural design support.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892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E8E2D6"/>
                </a:solidFill>
                <a:latin typeface="Arial"/>
              </a:rPr>
              <a:t>04  GENERAL CONTRACTING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5212079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Building and industrial infrastructure packages.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SNAPSHOT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Delivery at a glance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377440"/>
            <a:ext cx="2468880" cy="2377440"/>
          </a:xfrm>
          <a:prstGeom prst="rect">
            <a:avLst/>
          </a:prstGeom>
          <a:solidFill>
            <a:srgbClr val="1A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65176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C4782A"/>
                </a:solidFill>
                <a:latin typeface="Arial"/>
              </a:rPr>
              <a:t>27+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520440"/>
            <a:ext cx="2103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Major projects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0" y="2377440"/>
            <a:ext cx="2468880" cy="2377440"/>
          </a:xfrm>
          <a:prstGeom prst="rect">
            <a:avLst/>
          </a:prstGeom>
          <a:solidFill>
            <a:srgbClr val="1A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0" y="265176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C4782A"/>
                </a:solidFill>
                <a:latin typeface="Arial"/>
              </a:rPr>
              <a:t>5+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3520440"/>
            <a:ext cx="2103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States active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2377440"/>
            <a:ext cx="2468880" cy="2377440"/>
          </a:xfrm>
          <a:prstGeom prst="rect">
            <a:avLst/>
          </a:prstGeom>
          <a:solidFill>
            <a:srgbClr val="1A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265176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C4782A"/>
                </a:solidFill>
                <a:latin typeface="Arial"/>
              </a:rPr>
              <a:t>1500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3520440"/>
            <a:ext cx="2103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MW plant infra</a:t>
            </a:r>
          </a:p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supported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61120" y="2377440"/>
            <a:ext cx="2468880" cy="2377440"/>
          </a:xfrm>
          <a:prstGeom prst="rect">
            <a:avLst/>
          </a:prstGeom>
          <a:solidFill>
            <a:srgbClr val="1A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651760"/>
            <a:ext cx="2103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C4782A"/>
                </a:solidFill>
                <a:latin typeface="Arial"/>
              </a:rPr>
              <a:t>100%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3520440"/>
            <a:ext cx="2103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9AA3AD"/>
                </a:solidFill>
                <a:latin typeface="Arial"/>
              </a:rPr>
              <a:t>Quality focus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CLIENTS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Trusted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011680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logo-nh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212848"/>
            <a:ext cx="3528646" cy="6400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434840" y="2011680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jvn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2212848"/>
            <a:ext cx="423333" cy="6400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046720" y="2011680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logo-nhlml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212848"/>
            <a:ext cx="640080" cy="6400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22960" y="3319272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logo-a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3520440"/>
            <a:ext cx="830580" cy="64008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434840" y="3319272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ogo-ec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3520440"/>
            <a:ext cx="957913" cy="64008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8046720" y="3319272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logo-gri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6760" y="3520440"/>
            <a:ext cx="1020938" cy="64008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22960" y="4626864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ogo-nhi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" y="4828032"/>
            <a:ext cx="1573967" cy="64008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434840" y="4626864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mvd-logo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4880" y="4828032"/>
            <a:ext cx="640080" cy="64008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046720" y="4626864"/>
            <a:ext cx="3291840" cy="1051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-mm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6760" y="4828032"/>
            <a:ext cx="1020938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PORTFOLIO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Where we deliver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03120"/>
            <a:ext cx="100584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National highway O&amp;M, protection, and black-spot rectification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Access roads and connectivity for hydro / logistics assets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Safety furniture, fencing, view cutters, and corridor works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• Civil infrastructure supporting power-plant and industrial projects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Full project list available on the company website → Portfolio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12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782A"/>
                </a:solidFill>
                <a:latin typeface="Arial"/>
              </a:rPr>
              <a:t>CONTACT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E8E2D6"/>
                </a:solidFill>
                <a:latin typeface="Arial"/>
              </a:rPr>
              <a:t>Get in touch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94560"/>
            <a:ext cx="100584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Corporate Office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SCO 297, Second Floor, Above Union Bank of India,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Sector-20, Panchkula — 134117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Phone   01724331410  ·  +91 98169 61415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Email   info@baltejinfra.com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9AA3AD"/>
                </a:solidFill>
                <a:latin typeface="Arial"/>
              </a:rPr>
              <a:t>Detailed technical dossier PDF available on request.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